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vangelia Apostolopoulou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63" autoAdjust="0"/>
    <p:restoredTop sz="94660"/>
  </p:normalViewPr>
  <p:slideViewPr>
    <p:cSldViewPr snapToGrid="0" snapToObjects="1">
      <p:cViewPr>
        <p:scale>
          <a:sx n="100" d="100"/>
          <a:sy n="100" d="100"/>
        </p:scale>
        <p:origin x="-912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commentAuthors" Target="commentAuthors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8B1C3-1B36-F441-ADB0-839A786FB5FF}" type="datetimeFigureOut">
              <a:rPr lang="en-US" smtClean="0"/>
              <a:pPr/>
              <a:t>04/05/15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2C0E-4E6D-E549-BE10-C67DEFC35D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980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8B1C3-1B36-F441-ADB0-839A786FB5FF}" type="datetimeFigureOut">
              <a:rPr lang="en-US" smtClean="0"/>
              <a:pPr/>
              <a:t>04/05/15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2C0E-4E6D-E549-BE10-C67DEFC35D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325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8B1C3-1B36-F441-ADB0-839A786FB5FF}" type="datetimeFigureOut">
              <a:rPr lang="en-US" smtClean="0"/>
              <a:pPr/>
              <a:t>04/05/15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2C0E-4E6D-E549-BE10-C67DEFC35D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722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8B1C3-1B36-F441-ADB0-839A786FB5FF}" type="datetimeFigureOut">
              <a:rPr lang="en-US" smtClean="0"/>
              <a:pPr/>
              <a:t>04/05/15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2C0E-4E6D-E549-BE10-C67DEFC35D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288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8B1C3-1B36-F441-ADB0-839A786FB5FF}" type="datetimeFigureOut">
              <a:rPr lang="en-US" smtClean="0"/>
              <a:pPr/>
              <a:t>04/05/15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2C0E-4E6D-E549-BE10-C67DEFC35D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27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8B1C3-1B36-F441-ADB0-839A786FB5FF}" type="datetimeFigureOut">
              <a:rPr lang="en-US" smtClean="0"/>
              <a:pPr/>
              <a:t>04/05/15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2C0E-4E6D-E549-BE10-C67DEFC35D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924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8B1C3-1B36-F441-ADB0-839A786FB5FF}" type="datetimeFigureOut">
              <a:rPr lang="en-US" smtClean="0"/>
              <a:pPr/>
              <a:t>04/05/15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2C0E-4E6D-E549-BE10-C67DEFC35D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73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8B1C3-1B36-F441-ADB0-839A786FB5FF}" type="datetimeFigureOut">
              <a:rPr lang="en-US" smtClean="0"/>
              <a:pPr/>
              <a:t>04/05/15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2C0E-4E6D-E549-BE10-C67DEFC35D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884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8B1C3-1B36-F441-ADB0-839A786FB5FF}" type="datetimeFigureOut">
              <a:rPr lang="en-US" smtClean="0"/>
              <a:pPr/>
              <a:t>04/05/15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2C0E-4E6D-E549-BE10-C67DEFC35D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220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8B1C3-1B36-F441-ADB0-839A786FB5FF}" type="datetimeFigureOut">
              <a:rPr lang="en-US" smtClean="0"/>
              <a:pPr/>
              <a:t>04/05/15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2C0E-4E6D-E549-BE10-C67DEFC35D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296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8B1C3-1B36-F441-ADB0-839A786FB5FF}" type="datetimeFigureOut">
              <a:rPr lang="en-US" smtClean="0"/>
              <a:pPr/>
              <a:t>04/05/15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2C0E-4E6D-E549-BE10-C67DEFC35D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336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28B1C3-1B36-F441-ADB0-839A786FB5FF}" type="datetimeFigureOut">
              <a:rPr lang="en-US" smtClean="0"/>
              <a:pPr/>
              <a:t>04/05/15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BD2C0E-4E6D-E549-BE10-C67DEFC35D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50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hyperlink" Target="http://conservationandtransformation.com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1200" y="1003300"/>
            <a:ext cx="7772400" cy="1679958"/>
          </a:xfrm>
        </p:spPr>
        <p:txBody>
          <a:bodyPr>
            <a:normAutofit/>
          </a:bodyPr>
          <a:lstStyle/>
          <a:p>
            <a:r>
              <a:rPr lang="sl-SI" sz="3500" b="1" cap="all" dirty="0" smtClean="0">
                <a:solidFill>
                  <a:schemeClr val="accent2">
                    <a:lumMod val="50000"/>
                  </a:schemeClr>
                </a:solidFill>
              </a:rPr>
              <a:t>Conservation + Transformation</a:t>
            </a:r>
            <a:r>
              <a:rPr lang="sl-SI" sz="30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sl-SI" sz="3000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en-US" sz="3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999284"/>
            <a:ext cx="4140200" cy="1271617"/>
          </a:xfrm>
        </p:spPr>
        <p:txBody>
          <a:bodyPr>
            <a:normAutofit fontScale="47500" lnSpcReduction="20000"/>
          </a:bodyPr>
          <a:lstStyle/>
          <a:p>
            <a:r>
              <a:rPr lang="sl-SI" sz="4211" dirty="0" smtClean="0">
                <a:solidFill>
                  <a:schemeClr val="tx1"/>
                </a:solidFill>
              </a:rPr>
              <a:t>Jose </a:t>
            </a:r>
            <a:r>
              <a:rPr lang="sl-SI" sz="4211" cap="all" dirty="0" smtClean="0">
                <a:solidFill>
                  <a:schemeClr val="tx1"/>
                </a:solidFill>
              </a:rPr>
              <a:t>Cortes-Vazquez</a:t>
            </a:r>
            <a:r>
              <a:rPr lang="sl-SI" dirty="0" smtClean="0">
                <a:solidFill>
                  <a:schemeClr val="tx1"/>
                </a:solidFill>
              </a:rPr>
              <a:t> </a:t>
            </a:r>
            <a:br>
              <a:rPr lang="sl-SI" dirty="0" smtClean="0">
                <a:solidFill>
                  <a:schemeClr val="tx1"/>
                </a:solidFill>
              </a:rPr>
            </a:br>
            <a:r>
              <a:rPr lang="sl-SI" dirty="0" smtClean="0">
                <a:solidFill>
                  <a:schemeClr val="tx1"/>
                </a:solidFill>
              </a:rPr>
              <a:t>University of Manchester (joseantonio.cortesvazquez@manchester.ac.uk)</a:t>
            </a:r>
            <a:br>
              <a:rPr lang="sl-SI" dirty="0" smtClean="0">
                <a:solidFill>
                  <a:schemeClr val="tx1"/>
                </a:solidFill>
              </a:rPr>
            </a:br>
            <a:r>
              <a:rPr lang="sl-SI" dirty="0" smtClean="0">
                <a:solidFill>
                  <a:schemeClr val="tx1"/>
                </a:solidFill>
              </a:rPr>
              <a:t/>
            </a:r>
            <a:br>
              <a:rPr lang="sl-SI" dirty="0" smtClean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30700" y="1973884"/>
            <a:ext cx="3924300" cy="75405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sl-SI" sz="2000" dirty="0" smtClean="0"/>
              <a:t>Evangelia </a:t>
            </a:r>
            <a:r>
              <a:rPr lang="sl-SI" sz="2000" cap="all" dirty="0" smtClean="0"/>
              <a:t>Apostolopoulou</a:t>
            </a:r>
            <a:r>
              <a:rPr lang="sl-SI" dirty="0" smtClean="0"/>
              <a:t> </a:t>
            </a:r>
            <a:br>
              <a:rPr lang="sl-SI" dirty="0" smtClean="0"/>
            </a:br>
            <a:r>
              <a:rPr lang="sl-SI" sz="1500" dirty="0" smtClean="0"/>
              <a:t> University of Cambridge </a:t>
            </a:r>
          </a:p>
          <a:p>
            <a:pPr algn="ctr"/>
            <a:r>
              <a:rPr lang="sl-SI" sz="1500" dirty="0" smtClean="0"/>
              <a:t>(ea367@cam.ac.uk)</a:t>
            </a:r>
            <a:endParaRPr lang="en-GB" sz="1500" dirty="0"/>
          </a:p>
        </p:txBody>
      </p:sp>
      <p:sp>
        <p:nvSpPr>
          <p:cNvPr id="5" name="TextBox 4"/>
          <p:cNvSpPr txBox="1"/>
          <p:nvPr/>
        </p:nvSpPr>
        <p:spPr>
          <a:xfrm>
            <a:off x="3619500" y="2784858"/>
            <a:ext cx="52832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Website</a:t>
            </a:r>
            <a:r>
              <a:rPr lang="en-GB" sz="2000" dirty="0" smtClean="0"/>
              <a:t>: </a:t>
            </a:r>
            <a:r>
              <a:rPr lang="sl-SI" sz="2000" b="1" i="1" dirty="0" smtClean="0">
                <a:solidFill>
                  <a:srgbClr val="0000FF"/>
                </a:solidFill>
                <a:hlinkClick r:id="rId3"/>
              </a:rPr>
              <a:t>conservationandtransformation.com</a:t>
            </a:r>
            <a:endParaRPr lang="en-US" sz="2000" b="1" i="1" dirty="0" smtClean="0">
              <a:solidFill>
                <a:srgbClr val="0000FF"/>
              </a:solidFill>
            </a:endParaRPr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4758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279401" y="1021443"/>
            <a:ext cx="8610599" cy="5770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b="1" dirty="0" smtClean="0"/>
              <a:t>Overview:</a:t>
            </a:r>
          </a:p>
          <a:p>
            <a:pPr algn="just"/>
            <a:r>
              <a:rPr lang="en-GB" i="1" dirty="0" smtClean="0"/>
              <a:t>CONSERVATION + TRANSFORMATION </a:t>
            </a:r>
            <a:r>
              <a:rPr lang="en-GB" dirty="0" smtClean="0"/>
              <a:t>is a collaboration </a:t>
            </a:r>
            <a:r>
              <a:rPr lang="en-GB" dirty="0"/>
              <a:t>of two </a:t>
            </a:r>
            <a:r>
              <a:rPr lang="en-GB" dirty="0" smtClean="0"/>
              <a:t>environmental </a:t>
            </a:r>
            <a:r>
              <a:rPr lang="en-GB" dirty="0"/>
              <a:t>social </a:t>
            </a:r>
            <a:r>
              <a:rPr lang="en-GB" dirty="0" smtClean="0"/>
              <a:t>scientists. Our project focuses on </a:t>
            </a:r>
            <a:r>
              <a:rPr lang="en-GB" dirty="0"/>
              <a:t>the impact of the economic crisis in nature conservation </a:t>
            </a:r>
            <a:r>
              <a:rPr lang="en-GB" dirty="0" smtClean="0"/>
              <a:t>and protected areas in Europe, where </a:t>
            </a:r>
            <a:r>
              <a:rPr lang="en-GB" dirty="0"/>
              <a:t>strategies to meet Aichi target 2 for natural accounting or UNEP’s calls towards the establishment of a green economy coexist </a:t>
            </a:r>
            <a:r>
              <a:rPr lang="en-GB" dirty="0" smtClean="0"/>
              <a:t>with </a:t>
            </a:r>
            <a:r>
              <a:rPr lang="en-GB" dirty="0"/>
              <a:t>diminishing environmental regulatory frameworks in the wider context of budget cutbacks and austerity policies.</a:t>
            </a:r>
            <a:r>
              <a:rPr lang="en-GB" dirty="0" smtClean="0"/>
              <a:t> </a:t>
            </a:r>
          </a:p>
          <a:p>
            <a:pPr algn="just"/>
            <a:endParaRPr lang="en-GB" dirty="0"/>
          </a:p>
          <a:p>
            <a:pPr algn="just"/>
            <a:r>
              <a:rPr lang="en-GB" b="1" dirty="0" smtClean="0"/>
              <a:t>Aims:</a:t>
            </a:r>
            <a:r>
              <a:rPr lang="en-GB" dirty="0" smtClean="0"/>
              <a:t> Our goal is to incorporate social </a:t>
            </a:r>
            <a:r>
              <a:rPr lang="en-GB" dirty="0"/>
              <a:t>and political research </a:t>
            </a:r>
            <a:r>
              <a:rPr lang="en-GB" dirty="0" smtClean="0"/>
              <a:t>to the on-going </a:t>
            </a:r>
            <a:r>
              <a:rPr lang="en-GB" dirty="0"/>
              <a:t>discussions about </a:t>
            </a:r>
            <a:r>
              <a:rPr lang="en-GB" dirty="0" smtClean="0"/>
              <a:t>the present problems and future opportunities </a:t>
            </a:r>
            <a:r>
              <a:rPr lang="en-GB" dirty="0"/>
              <a:t>of nature conservation and protected areas in Europe</a:t>
            </a:r>
            <a:r>
              <a:rPr lang="en-GB" dirty="0" smtClean="0"/>
              <a:t>. </a:t>
            </a:r>
          </a:p>
          <a:p>
            <a:pPr algn="just"/>
            <a:endParaRPr lang="en-GB" dirty="0"/>
          </a:p>
          <a:p>
            <a:pPr algn="just"/>
            <a:r>
              <a:rPr lang="en-GB" b="1" dirty="0" smtClean="0"/>
              <a:t>Approach/Methods:</a:t>
            </a:r>
            <a:r>
              <a:rPr lang="en-GB" dirty="0" smtClean="0"/>
              <a:t> </a:t>
            </a:r>
            <a:r>
              <a:rPr lang="en-GB" dirty="0"/>
              <a:t>P</a:t>
            </a:r>
            <a:r>
              <a:rPr lang="en-GB" dirty="0" smtClean="0"/>
              <a:t>olicy document analysis and qualitative/quantitative research of: </a:t>
            </a:r>
            <a:endParaRPr lang="en-GB" dirty="0"/>
          </a:p>
          <a:p>
            <a:pPr marL="285750" indent="-285750" algn="just">
              <a:buFont typeface="Wingdings" charset="2"/>
              <a:buChar char="Ø"/>
            </a:pPr>
            <a:r>
              <a:rPr lang="en-GB" dirty="0"/>
              <a:t>T</a:t>
            </a:r>
            <a:r>
              <a:rPr lang="en-GB" dirty="0" smtClean="0"/>
              <a:t>he </a:t>
            </a:r>
            <a:r>
              <a:rPr lang="en-GB" dirty="0"/>
              <a:t>application of market-based instruments in conservation (e.g. carbon credits, biodiversity offsets, payments for ecosystem services). </a:t>
            </a:r>
            <a:endParaRPr lang="en-GB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GB" dirty="0"/>
              <a:t>C</a:t>
            </a:r>
            <a:r>
              <a:rPr lang="en-GB" dirty="0" smtClean="0"/>
              <a:t>onflicts </a:t>
            </a:r>
            <a:r>
              <a:rPr lang="en-GB" dirty="0"/>
              <a:t>between development and nature protection (e.g. between protected areas and </a:t>
            </a:r>
            <a:r>
              <a:rPr lang="en-GB" dirty="0" err="1"/>
              <a:t>fracking</a:t>
            </a:r>
            <a:r>
              <a:rPr lang="en-GB" dirty="0"/>
              <a:t>, mining, and large infrastructure projects)</a:t>
            </a:r>
            <a:r>
              <a:rPr lang="en-GB" dirty="0" smtClean="0"/>
              <a:t>. </a:t>
            </a:r>
          </a:p>
          <a:p>
            <a:pPr marL="285750" indent="-285750" algn="just">
              <a:buFont typeface="Wingdings" charset="2"/>
              <a:buChar char="Ø"/>
            </a:pPr>
            <a:r>
              <a:rPr lang="en-GB" dirty="0" smtClean="0"/>
              <a:t>The outcomes of budget cutbacks and austerity in nature and nature conservation.</a:t>
            </a:r>
          </a:p>
          <a:p>
            <a:pPr algn="just">
              <a:lnSpc>
                <a:spcPct val="50000"/>
              </a:lnSpc>
            </a:pPr>
            <a:endParaRPr lang="en-GB" dirty="0" smtClean="0"/>
          </a:p>
          <a:p>
            <a:pPr algn="just"/>
            <a:r>
              <a:rPr lang="en-GB" b="1" dirty="0" smtClean="0"/>
              <a:t>Locations:</a:t>
            </a:r>
            <a:r>
              <a:rPr lang="en-GB" dirty="0" smtClean="0"/>
              <a:t> Cases in the UK</a:t>
            </a:r>
            <a:r>
              <a:rPr lang="en-GB" dirty="0"/>
              <a:t>, Greece, Ireland and Spain. </a:t>
            </a:r>
          </a:p>
          <a:p>
            <a:pPr algn="just"/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2729681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203200" y="1012371"/>
            <a:ext cx="8661401" cy="562307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GB" b="1" dirty="0" smtClean="0"/>
              <a:t>Inspiring and innovative solutions for protected areas arising from the project:</a:t>
            </a:r>
          </a:p>
          <a:p>
            <a:pPr algn="just">
              <a:lnSpc>
                <a:spcPct val="50000"/>
              </a:lnSpc>
            </a:pPr>
            <a:endParaRPr lang="en-GB" sz="1600" dirty="0" smtClean="0"/>
          </a:p>
          <a:p>
            <a:pPr algn="just"/>
            <a:r>
              <a:rPr lang="en-GB" b="1" i="1" dirty="0" smtClean="0"/>
              <a:t>The problem:</a:t>
            </a:r>
            <a:r>
              <a:rPr lang="en-GB" dirty="0" smtClean="0"/>
              <a:t> </a:t>
            </a:r>
          </a:p>
          <a:p>
            <a:pPr marL="285750" indent="-285750" algn="just">
              <a:buFont typeface="Arial"/>
              <a:buChar char="•"/>
            </a:pPr>
            <a:r>
              <a:rPr lang="en-GB" dirty="0" smtClean="0">
                <a:solidFill>
                  <a:srgbClr val="000000"/>
                </a:solidFill>
              </a:rPr>
              <a:t>Threats to nature, its biological diversity and protected </a:t>
            </a:r>
            <a:r>
              <a:rPr lang="en-GB" dirty="0" smtClean="0">
                <a:solidFill>
                  <a:srgbClr val="000000"/>
                </a:solidFill>
              </a:rPr>
              <a:t>areas </a:t>
            </a:r>
            <a:r>
              <a:rPr lang="en-GB" dirty="0" smtClean="0">
                <a:solidFill>
                  <a:srgbClr val="000000"/>
                </a:solidFill>
              </a:rPr>
              <a:t>are now at the highest level in human history (</a:t>
            </a:r>
            <a:r>
              <a:rPr lang="en-GB" i="1" dirty="0" smtClean="0"/>
              <a:t>Promise </a:t>
            </a:r>
            <a:r>
              <a:rPr lang="en-GB" i="1" dirty="0"/>
              <a:t>of Sydney </a:t>
            </a:r>
            <a:r>
              <a:rPr lang="en-GB" i="1" dirty="0" smtClean="0"/>
              <a:t>Vision). </a:t>
            </a:r>
          </a:p>
          <a:p>
            <a:pPr marL="285750" indent="-285750" algn="just">
              <a:buFont typeface="Arial"/>
              <a:buChar char="•"/>
            </a:pPr>
            <a:r>
              <a:rPr lang="en-GB" dirty="0" smtClean="0"/>
              <a:t>In post-crisis Europe this threat could be increased by austerity and market-based solutions. </a:t>
            </a:r>
            <a:endParaRPr lang="en-GB" dirty="0"/>
          </a:p>
          <a:p>
            <a:pPr marL="285750" indent="-285750" algn="just">
              <a:buFont typeface="Arial"/>
              <a:buChar char="•"/>
            </a:pPr>
            <a:r>
              <a:rPr lang="en-GB" dirty="0" smtClean="0"/>
              <a:t>The debate</a:t>
            </a:r>
            <a:r>
              <a:rPr lang="en-GB" dirty="0" smtClean="0">
                <a:solidFill>
                  <a:srgbClr val="000000"/>
                </a:solidFill>
              </a:rPr>
              <a:t> about the future of protecting nature in Europe should address more thoroughly and explicitly the contradictions between the protection of nature and forms of production and consumption under global capitalism. </a:t>
            </a:r>
          </a:p>
          <a:p>
            <a:pPr algn="just">
              <a:lnSpc>
                <a:spcPct val="50000"/>
              </a:lnSpc>
            </a:pPr>
            <a:endParaRPr lang="en-GB" dirty="0">
              <a:solidFill>
                <a:srgbClr val="000000"/>
              </a:solidFill>
            </a:endParaRPr>
          </a:p>
          <a:p>
            <a:pPr algn="just"/>
            <a:r>
              <a:rPr lang="en-GB" b="1" i="1" dirty="0" smtClean="0">
                <a:solidFill>
                  <a:srgbClr val="000000"/>
                </a:solidFill>
              </a:rPr>
              <a:t>Our proposed solution:</a:t>
            </a:r>
            <a:r>
              <a:rPr lang="en-GB" dirty="0" smtClean="0">
                <a:solidFill>
                  <a:srgbClr val="000000"/>
                </a:solidFill>
              </a:rPr>
              <a:t> Using social sciences to identify which solutions could overcome these contradictions and which solutions could reinforce or generate new ones. </a:t>
            </a:r>
            <a:endParaRPr lang="en-GB" dirty="0">
              <a:solidFill>
                <a:srgbClr val="000000"/>
              </a:solidFill>
            </a:endParaRPr>
          </a:p>
          <a:p>
            <a:pPr algn="just">
              <a:lnSpc>
                <a:spcPct val="50000"/>
              </a:lnSpc>
            </a:pPr>
            <a:endParaRPr lang="en-GB" dirty="0" smtClean="0">
              <a:solidFill>
                <a:srgbClr val="000000"/>
              </a:solidFill>
            </a:endParaRPr>
          </a:p>
          <a:p>
            <a:pPr algn="just">
              <a:spcAft>
                <a:spcPts val="600"/>
              </a:spcAft>
            </a:pPr>
            <a:r>
              <a:rPr lang="en-GB" dirty="0" smtClean="0"/>
              <a:t>	</a:t>
            </a:r>
            <a:r>
              <a:rPr lang="en-GB" i="1" dirty="0" smtClean="0"/>
              <a:t>Two key steps</a:t>
            </a:r>
            <a:r>
              <a:rPr lang="en-GB" dirty="0" smtClean="0"/>
              <a:t>:</a:t>
            </a:r>
          </a:p>
          <a:p>
            <a:pPr marL="285750" indent="-285750" algn="just">
              <a:lnSpc>
                <a:spcPct val="80000"/>
              </a:lnSpc>
              <a:spcAft>
                <a:spcPts val="600"/>
              </a:spcAft>
              <a:buFont typeface="Arial"/>
              <a:buChar char="•"/>
            </a:pPr>
            <a:r>
              <a:rPr lang="en-GB" dirty="0" smtClean="0"/>
              <a:t>To analyse how biodiversity conservation in Europe is being reconstructed around the measurement of the economic values of nature and the outcomes and social conflicts that this reconstruction generates. Time period: 2014-2015. </a:t>
            </a:r>
          </a:p>
          <a:p>
            <a:pPr marL="285750" indent="-285750" algn="just">
              <a:lnSpc>
                <a:spcPct val="80000"/>
              </a:lnSpc>
              <a:buFont typeface="Arial"/>
              <a:buChar char="•"/>
            </a:pPr>
            <a:r>
              <a:rPr lang="en-GB" dirty="0" smtClean="0"/>
              <a:t>To promote a </a:t>
            </a:r>
            <a:r>
              <a:rPr lang="en-GB" dirty="0"/>
              <a:t>multi-concerned and multidisciplinary dialogue </a:t>
            </a:r>
            <a:r>
              <a:rPr lang="en-GB" dirty="0" smtClean="0"/>
              <a:t>between social scientists, environmental activists, nature experts and Park officials about the relation between nature protection, capitalism and politics. Time period: 2016. </a:t>
            </a:r>
            <a:r>
              <a:rPr lang="en-GB" i="1" dirty="0" smtClean="0"/>
              <a:t>        </a:t>
            </a:r>
            <a:endParaRPr lang="en-GB" dirty="0" smtClean="0"/>
          </a:p>
          <a:p>
            <a:pPr algn="just"/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47633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459014" y="1124857"/>
            <a:ext cx="54868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/>
              <a:t>What makes the project innovative and effective?</a:t>
            </a:r>
            <a:endParaRPr lang="en-GB" sz="2000" b="1" dirty="0"/>
          </a:p>
        </p:txBody>
      </p:sp>
      <p:sp>
        <p:nvSpPr>
          <p:cNvPr id="3" name="PoljeZBesedilom 2"/>
          <p:cNvSpPr txBox="1"/>
          <p:nvPr/>
        </p:nvSpPr>
        <p:spPr>
          <a:xfrm>
            <a:off x="535214" y="3496128"/>
            <a:ext cx="21850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K</a:t>
            </a:r>
            <a:r>
              <a:rPr lang="en-GB" sz="2000" b="1" dirty="0" smtClean="0"/>
              <a:t>ey achievements:</a:t>
            </a:r>
            <a:endParaRPr lang="en-GB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42900" y="1511300"/>
            <a:ext cx="8623300" cy="1715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000" dirty="0"/>
              <a:t> </a:t>
            </a:r>
            <a:r>
              <a:rPr lang="en-GB" sz="2000" dirty="0" smtClean="0"/>
              <a:t> </a:t>
            </a:r>
            <a:r>
              <a:rPr lang="en-GB" sz="1900" dirty="0" smtClean="0"/>
              <a:t>This project bridges existing gaps between: </a:t>
            </a:r>
          </a:p>
          <a:p>
            <a:pPr algn="just">
              <a:lnSpc>
                <a:spcPct val="50000"/>
              </a:lnSpc>
            </a:pPr>
            <a:endParaRPr lang="en-GB" sz="1900" dirty="0" smtClean="0"/>
          </a:p>
          <a:p>
            <a:pPr marL="285750" indent="-285750" algn="just">
              <a:buFont typeface="Arial"/>
              <a:buChar char="•"/>
            </a:pPr>
            <a:r>
              <a:rPr lang="en-GB" sz="1900" dirty="0" smtClean="0"/>
              <a:t>The critical analysis in social sciences of nature-society relations under capitalism. </a:t>
            </a:r>
          </a:p>
          <a:p>
            <a:pPr marL="285750" indent="-285750" algn="just">
              <a:buFont typeface="Arial"/>
              <a:buChar char="•"/>
            </a:pPr>
            <a:r>
              <a:rPr lang="en-GB" sz="1900" dirty="0" smtClean="0"/>
              <a:t>The actions and commitment of environmental activists.</a:t>
            </a:r>
          </a:p>
          <a:p>
            <a:pPr marL="285750" indent="-285750" algn="just">
              <a:buFont typeface="Arial"/>
              <a:buChar char="•"/>
            </a:pPr>
            <a:r>
              <a:rPr lang="en-GB" sz="1900" dirty="0" smtClean="0"/>
              <a:t>The managerial capacities and responsibilities of Park officials. </a:t>
            </a:r>
          </a:p>
          <a:p>
            <a:pPr marL="285750" indent="-285750" algn="just">
              <a:buFont typeface="Arial"/>
              <a:buChar char="•"/>
            </a:pPr>
            <a:r>
              <a:rPr lang="en-GB" sz="1900" dirty="0" smtClean="0"/>
              <a:t>The key role of nature scientists in nature conservation.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2900" y="3992460"/>
            <a:ext cx="84201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Aft>
                <a:spcPts val="600"/>
              </a:spcAft>
              <a:buFont typeface="Arial"/>
              <a:buChar char="•"/>
            </a:pPr>
            <a:r>
              <a:rPr lang="en-GB" dirty="0" smtClean="0"/>
              <a:t>Unveiling the political, economic and social contradictions in nature conservation in post-crisis </a:t>
            </a:r>
            <a:r>
              <a:rPr lang="en-GB" dirty="0" smtClean="0"/>
              <a:t>Europe. </a:t>
            </a:r>
            <a:endParaRPr lang="en-GB" dirty="0" smtClean="0"/>
          </a:p>
          <a:p>
            <a:pPr marL="342900" indent="-342900" algn="just">
              <a:spcAft>
                <a:spcPts val="600"/>
              </a:spcAft>
              <a:buFont typeface="Arial"/>
              <a:buChar char="•"/>
            </a:pPr>
            <a:r>
              <a:rPr lang="en-GB" dirty="0" smtClean="0"/>
              <a:t>Generating a joint discussion with social scientists, nature </a:t>
            </a:r>
            <a:r>
              <a:rPr lang="en-GB" dirty="0" smtClean="0"/>
              <a:t>scientists</a:t>
            </a:r>
            <a:r>
              <a:rPr lang="en-GB" dirty="0" smtClean="0"/>
              <a:t>, </a:t>
            </a:r>
            <a:r>
              <a:rPr lang="en-GB" dirty="0" smtClean="0"/>
              <a:t>environmental activists and Park officials about the impact of these contradictions and the future of nature </a:t>
            </a:r>
            <a:r>
              <a:rPr lang="en-GB" dirty="0" smtClean="0"/>
              <a:t>conservation.</a:t>
            </a:r>
            <a:endParaRPr lang="en-GB" dirty="0" smtClean="0"/>
          </a:p>
          <a:p>
            <a:pPr marL="342900" indent="-342900" algn="just">
              <a:spcAft>
                <a:spcPts val="600"/>
              </a:spcAft>
              <a:buFont typeface="Arial"/>
              <a:buChar char="•"/>
            </a:pPr>
            <a:r>
              <a:rPr lang="en-GB" dirty="0" smtClean="0"/>
              <a:t>The collaborative production of a list of specific political initiatives that could define an alternative environmental </a:t>
            </a:r>
            <a:r>
              <a:rPr lang="en-GB" dirty="0" smtClean="0"/>
              <a:t>agenda.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2069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900" y="1003300"/>
            <a:ext cx="8674100" cy="260471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sl-SI" sz="1800" b="1" dirty="0" smtClean="0"/>
              <a:t>Drivers of success:</a:t>
            </a:r>
          </a:p>
          <a:p>
            <a:pPr algn="just"/>
            <a:r>
              <a:rPr lang="sl-SI" sz="1800" i="1" dirty="0" smtClean="0"/>
              <a:t>Collaboration</a:t>
            </a:r>
            <a:r>
              <a:rPr lang="sl-SI" sz="1800" dirty="0" smtClean="0"/>
              <a:t>: Two independent social researchers with a nature science background, working together. </a:t>
            </a:r>
          </a:p>
          <a:p>
            <a:pPr algn="just"/>
            <a:r>
              <a:rPr lang="sl-SI" sz="1800" i="1" dirty="0" smtClean="0"/>
              <a:t>Experience</a:t>
            </a:r>
            <a:r>
              <a:rPr lang="sl-SI" sz="1800" dirty="0" smtClean="0"/>
              <a:t>: A decade of research experience in the study of power and conflicts in conservation across Europe. </a:t>
            </a:r>
          </a:p>
          <a:p>
            <a:pPr algn="just"/>
            <a:r>
              <a:rPr lang="sl-SI" sz="1800" i="1" dirty="0" smtClean="0"/>
              <a:t>Representativeness</a:t>
            </a:r>
            <a:r>
              <a:rPr lang="sl-SI" sz="1800" dirty="0" smtClean="0"/>
              <a:t>: A comparison of four different contexts and their different social and political backgrounds: Greece, UK, Spain and Ireland. </a:t>
            </a:r>
          </a:p>
          <a:p>
            <a:pPr algn="just"/>
            <a:endParaRPr lang="sl-SI" sz="15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546100" y="5597624"/>
            <a:ext cx="4267200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sl-SI" sz="1000" dirty="0" smtClean="0"/>
              <a:t>This project is funded with two independent Marie Curie Intra-European Fellowships  within the 7th European Commission Framework Programme Grant: </a:t>
            </a:r>
          </a:p>
          <a:p>
            <a:r>
              <a:rPr sz="1200" dirty="0" smtClean="0"/>
              <a:t>PIEF-GA-2013-623409, PAENCE</a:t>
            </a:r>
            <a:r>
              <a:rPr lang="es-ES_tradnl" sz="1200" dirty="0" smtClean="0"/>
              <a:t> </a:t>
            </a:r>
          </a:p>
          <a:p>
            <a:r>
              <a:rPr lang="es-ES_tradnl" sz="1200" dirty="0" smtClean="0"/>
              <a:t>PIEF-GA-2013-622631, CESINE</a:t>
            </a:r>
            <a:endParaRPr lang="sl-SI" sz="12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7170" y="6127750"/>
            <a:ext cx="783430" cy="39171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79400" y="3429000"/>
            <a:ext cx="4140200" cy="2262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Enabling factors:</a:t>
            </a:r>
          </a:p>
          <a:p>
            <a:pPr>
              <a:lnSpc>
                <a:spcPct val="50000"/>
              </a:lnSpc>
            </a:pPr>
            <a:endParaRPr lang="en-GB" dirty="0" smtClean="0"/>
          </a:p>
          <a:p>
            <a:pPr marL="285750" indent="-285750">
              <a:buFont typeface="Arial"/>
              <a:buChar char="•"/>
            </a:pPr>
            <a:r>
              <a:rPr lang="en-GB" i="1" dirty="0" smtClean="0"/>
              <a:t>Intrinsic</a:t>
            </a:r>
            <a:r>
              <a:rPr lang="en-GB" dirty="0" smtClean="0"/>
              <a:t>: </a:t>
            </a:r>
          </a:p>
          <a:p>
            <a:pPr marL="285750" indent="-285750" algn="just">
              <a:buFont typeface="Wingdings" charset="2"/>
              <a:buChar char="Ø"/>
            </a:pPr>
            <a:r>
              <a:rPr lang="en-GB" sz="1600" dirty="0" smtClean="0"/>
              <a:t>Motivation: a theoretical and practical commitment with alternative ways of understanding and relating to nature.</a:t>
            </a:r>
          </a:p>
          <a:p>
            <a:pPr marL="285750" indent="-285750" algn="just">
              <a:buFont typeface="Wingdings" charset="2"/>
              <a:buChar char="Ø"/>
            </a:pPr>
            <a:r>
              <a:rPr lang="en-GB" sz="1600" dirty="0" smtClean="0"/>
              <a:t>Availability: Full-time, fully funded research positions to undertake this research and engage in these dialogues.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43400" y="3848100"/>
            <a:ext cx="45847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GB" i="1" dirty="0"/>
              <a:t>Extrinsic</a:t>
            </a:r>
            <a:r>
              <a:rPr lang="en-GB" dirty="0"/>
              <a:t>:</a:t>
            </a:r>
          </a:p>
          <a:p>
            <a:pPr marL="742950" lvl="1" indent="-285750" algn="just">
              <a:buFont typeface="Wingdings" charset="2"/>
              <a:buChar char="Ø"/>
            </a:pPr>
            <a:r>
              <a:rPr lang="en-GB" sz="1600" dirty="0" smtClean="0"/>
              <a:t>Timing: A </a:t>
            </a:r>
            <a:r>
              <a:rPr lang="en-GB" sz="1600" dirty="0"/>
              <a:t>growing concern among </a:t>
            </a:r>
            <a:r>
              <a:rPr lang="en-GB" sz="1600" dirty="0" smtClean="0"/>
              <a:t>conservation </a:t>
            </a:r>
            <a:r>
              <a:rPr lang="en-GB" sz="1600" dirty="0"/>
              <a:t>supporters and practitioners about the impact of the economic crisis, </a:t>
            </a:r>
            <a:r>
              <a:rPr lang="en-GB" sz="1600" dirty="0" smtClean="0"/>
              <a:t>budget cutbacks </a:t>
            </a:r>
            <a:r>
              <a:rPr lang="en-GB" sz="1600" dirty="0"/>
              <a:t>and </a:t>
            </a:r>
            <a:r>
              <a:rPr lang="en-GB" sz="1600" dirty="0" smtClean="0"/>
              <a:t>austerity </a:t>
            </a:r>
            <a:r>
              <a:rPr lang="en-GB" sz="1600" dirty="0"/>
              <a:t>in conservation policies and </a:t>
            </a:r>
            <a:r>
              <a:rPr lang="en-GB" sz="1600" dirty="0" smtClean="0"/>
              <a:t>strategies.</a:t>
            </a:r>
          </a:p>
          <a:p>
            <a:pPr marL="742950" lvl="1" indent="-285750" algn="just">
              <a:buFont typeface="Wingdings" charset="2"/>
              <a:buChar char="Ø"/>
            </a:pPr>
            <a:r>
              <a:rPr lang="en-GB" sz="1600" dirty="0" smtClean="0"/>
              <a:t>Predisposition: A critical attitude among activists, conservation officials and nature scientists towards conflicts between capitalism and conservation. 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5379951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</TotalTime>
  <Words>510</Words>
  <Application>Microsoft Macintosh PowerPoint</Application>
  <PresentationFormat>On-screen Show (4:3)</PresentationFormat>
  <Paragraphs>54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Conservation + Transformation </vt:lpstr>
      <vt:lpstr>PowerPoint Presentation</vt:lpstr>
      <vt:lpstr>PowerPoint Presentation</vt:lpstr>
      <vt:lpstr>PowerPoint Presentation</vt:lpstr>
      <vt:lpstr>PowerPoint Presentation</vt:lpstr>
    </vt:vector>
  </TitlesOfParts>
  <Company>UNITgraphics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Imre Sebestyen</dc:creator>
  <cp:lastModifiedBy>Jose A. Cortes Vazquez</cp:lastModifiedBy>
  <cp:revision>76</cp:revision>
  <dcterms:created xsi:type="dcterms:W3CDTF">2015-03-30T14:10:53Z</dcterms:created>
  <dcterms:modified xsi:type="dcterms:W3CDTF">2015-05-04T19:58:15Z</dcterms:modified>
</cp:coreProperties>
</file>